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3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96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49ABC-06FD-4B75-9CF0-7BB4F6D44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24F87-C868-4AC4-9F30-C6678899E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C1BFA-F049-44C5-B7E0-A66320F2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99E80-7F38-4BDE-9887-CC941EE3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C751D-720F-4322-A944-10557C31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37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F4FC8-1E3E-4914-B985-374D37CF2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34548-CFA5-4E54-9312-C9248AAB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9A5C9-2582-4152-8BEE-85A23A8E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08983-0A34-4A6B-A29E-2F13C5181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47FC9-3540-4893-8981-152EB7F4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40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B18AD4-7E37-495F-9FCA-BE23AB76F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E5F708-2BEB-4B20-B7F7-060CD582D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A1394-191B-401D-9686-C34E2DDBE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96DC2-FAF6-48B5-9E03-D9D5FD484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E8DEB-2DCE-42BC-9813-B102A145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93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2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54E7-7481-7A4C-9B9B-4E414633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E859A-A0E6-8147-B65F-980CACEE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AF438-71DA-2346-9E4E-CC402011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85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8F9E-B5D5-B24C-98F5-FA0E4AE6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179A4-66ED-0940-B1B7-F71696FAE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0289-E9BC-7D4A-8002-A5D29717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93E6D-90E6-E74F-B722-86880CFE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5AED6-68DE-0447-B9D7-0EB98094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06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22B87-2C81-954C-843B-05D17990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13BDC-AE04-674F-A609-4DFF64313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CB8F2-9B31-3E44-9168-967DE697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9BE0CC-A03B-3E49-B061-A1991C97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DFF0A-85C5-A848-BE8C-B4F2590C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278EB4-FDB1-EB48-BC17-10A83C0C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91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8A4BB-AFC0-DD41-81DC-0D04D205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6B931-AB8E-1A4F-ACE9-FDE0052C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5AA78-B1CA-BE40-BCF2-D7DE3016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00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626D0-258B-3D45-834E-C58B4770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93B32-12B2-844F-9AFE-A9AEA2F0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93502-38CE-BB40-BCA3-DDDEAFA4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18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FD290-1612-B94F-BBDE-A8156A5C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08959-5D13-6F43-B972-80A97CB8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6688B-386F-E640-922B-FEC34578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6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3665C-318D-433C-94FB-797B83E8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DBE46-9F14-4948-843A-93F90944A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561D1-00D1-4D3C-AC38-54BAEE9B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CD7CD-44D7-4B26-A828-B586E8E0B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65CE1-6F97-4DE2-8EE5-DECE9F81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146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84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63BA-CF4C-194D-930D-6DBFDB70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038A7-517F-DB44-AFC1-D3A933390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8347B-8CA8-9140-94D4-4C63435E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13785-E0A3-9A40-8F3D-E813CAF0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E04FC-4966-E640-957E-43822288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8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102DE-32B1-2D4B-932C-E7C2C43D7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2F1F6-A5BA-8648-BC06-51A5ECD3C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AD09B-C57D-DD48-AFA1-74BDB23F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A9BC7-7A4F-114F-82A5-387F94E2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EC6F-719F-794B-84CB-D18A6204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9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1C1A-5F70-4135-BAB8-B0621037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B4921-2689-448B-A7B7-4A034954B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EBFE0-8656-40A3-A079-C281471D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E6599-E0E3-41F5-B08C-67E9229A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08083-ACCA-4EB4-9495-AE1C50BDE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58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A3528-C808-4D6B-A0AB-245FCF11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57AE5-44A0-471D-A5BB-46A717EA0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75DA5-66C3-473A-909D-A60D2DA54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6A8D5-C134-40AB-BBC2-6C82B5EA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999E7-7BA9-4BB8-A7C1-F93958BF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40C32-9E48-49E1-8CA6-79A644BD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18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3651-8817-4273-B26C-A667B560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37B69-3188-4A6E-89B2-8A0690522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D6D3B-4C98-4F9C-9B5F-82D6B6593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829B0-D49E-4DB1-B519-C34E9651F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3F578-4D18-426A-8994-A90742F4B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255749-D739-4404-8942-9113FEC7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ED04D5-6FB9-4358-9A02-CC1A1A8F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B64CFE-1DE1-436F-A0CC-28E190CA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84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D63B-9A90-4723-9A90-A625F074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DF17F5-1BBD-4A62-BCDB-DD97C5F3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290CD-8CA3-4F9B-8135-E8D83A5B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2B064-6B35-43AD-9F3A-1903EE8D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5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6F19E-13AB-4C48-9B9B-BA945671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0BBC6-0F67-4016-A2BA-423BA5EF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BF3D9-3A25-48AF-8AEB-94BDB370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2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7A33A-6E9D-4513-A77D-16FC8712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2471-0256-471F-89B6-976668795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8A9F-2C2E-48E8-BAC4-2D905B64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A78CE-F64C-47C7-B1B4-486639CA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A836A-B0DF-4665-BA1A-C90BF653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4B2BF-6879-44F6-95A7-7AAD2C71F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9C84B-91B5-499E-8E24-71C82ECD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D1E161-F3ED-46CC-89DC-5A8389FDB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E4AE8-4F31-4C40-8A97-C265B9C56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AD7DD-277B-4410-ACC4-32F540E5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237BE-2AFB-4B5C-9DEB-E42E7CE6F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27755-7AD0-4990-9E11-4B1B097A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67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19A56-138E-451C-8992-19C837B3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12C91-6DE7-4731-98B0-FBFC84F13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81138-E86C-4298-ACA6-103716CD4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720F-5744-40CB-859C-373576FE4A0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68B0B-AAFC-431D-9576-CD45FC827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6DB16-9659-49C9-9231-3273A3238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19F7-A08E-4E37-9C91-A0B84A4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76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9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2FF7D5D-5311-884A-8634-C45210797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022519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Cyflwyniad</a:t>
                      </a:r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 </a:t>
                      </a:r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i</a:t>
                      </a:r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 </a:t>
                      </a:r>
                      <a:r>
                        <a:rPr lang="en-US" sz="5000" dirty="0" err="1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Micro:Bit</a:t>
                      </a:r>
                      <a:endParaRPr lang="en-US" sz="5000" dirty="0">
                        <a:solidFill>
                          <a:srgbClr val="242753"/>
                        </a:solidFill>
                        <a:latin typeface="HK Grotesk" pitchFamily="2" charset="77"/>
                      </a:endParaRP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0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7881DAA-0AB0-430D-B2A6-A5D038C0170C}"/>
              </a:ext>
            </a:extLst>
          </p:cNvPr>
          <p:cNvGrpSpPr/>
          <p:nvPr/>
        </p:nvGrpSpPr>
        <p:grpSpPr>
          <a:xfrm>
            <a:off x="0" y="312639"/>
            <a:ext cx="12192000" cy="6545361"/>
            <a:chOff x="0" y="312639"/>
            <a:chExt cx="12192000" cy="654536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7C258A-B2A8-423D-8D1B-AEF0EF3DA2CC}"/>
                </a:ext>
              </a:extLst>
            </p:cNvPr>
            <p:cNvSpPr txBox="1"/>
            <p:nvPr/>
          </p:nvSpPr>
          <p:spPr>
            <a:xfrm>
              <a:off x="350796" y="1894156"/>
              <a:ext cx="3431865" cy="2246769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EFYDD: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Ar</a:t>
              </a:r>
              <a:r>
                <a:rPr lang="en-GB" sz="2800" dirty="0">
                  <a:latin typeface="HK Grotesk"/>
                </a:rPr>
                <a:t> y </a:t>
              </a:r>
              <a:r>
                <a:rPr lang="en-GB" sz="2800" dirty="0" err="1">
                  <a:latin typeface="HK Grotesk"/>
                </a:rPr>
                <a:t>dechrau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gwneud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i’r</a:t>
              </a:r>
              <a:r>
                <a:rPr lang="en-GB" sz="2800" dirty="0">
                  <a:latin typeface="HK Grotesk"/>
                </a:rPr>
                <a:t> LEDs </a:t>
              </a:r>
              <a:r>
                <a:rPr lang="en-GB" sz="2800" dirty="0" err="1">
                  <a:latin typeface="HK Grotesk"/>
                </a:rPr>
                <a:t>ddangos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delwedd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o’ch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dewis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8E73FE-65F7-4183-96D1-42E732B801AC}"/>
                </a:ext>
              </a:extLst>
            </p:cNvPr>
            <p:cNvSpPr txBox="1"/>
            <p:nvPr/>
          </p:nvSpPr>
          <p:spPr>
            <a:xfrm>
              <a:off x="4331654" y="1905000"/>
              <a:ext cx="3528691" cy="2246769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ARIAN: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Gwneud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delwedd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gychwynnol</a:t>
              </a:r>
              <a:r>
                <a:rPr lang="en-GB" sz="2800" dirty="0">
                  <a:latin typeface="HK Grotesk"/>
                </a:rPr>
                <a:t> a </a:t>
              </a:r>
              <a:r>
                <a:rPr lang="en-GB" sz="2800" dirty="0" err="1">
                  <a:latin typeface="HK Grotesk"/>
                </a:rPr>
                <a:t>neges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gyda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saib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rhyngddynt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07C492-EDFE-4BE1-9292-C1903E67405B}"/>
                </a:ext>
              </a:extLst>
            </p:cNvPr>
            <p:cNvSpPr txBox="1"/>
            <p:nvPr/>
          </p:nvSpPr>
          <p:spPr>
            <a:xfrm>
              <a:off x="8409339" y="1905000"/>
              <a:ext cx="3431865" cy="1815882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AUR: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>
                  <a:latin typeface="HK Grotesk"/>
                </a:rPr>
                <a:t>Creu </a:t>
              </a:r>
              <a:r>
                <a:rPr lang="en-GB" sz="2800" dirty="0" err="1">
                  <a:latin typeface="HK Grotesk"/>
                </a:rPr>
                <a:t>animeiddiad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cychwynnol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BCC968-BA3B-402B-ADFB-DD658A7005B8}"/>
                </a:ext>
              </a:extLst>
            </p:cNvPr>
            <p:cNvSpPr txBox="1"/>
            <p:nvPr/>
          </p:nvSpPr>
          <p:spPr>
            <a:xfrm>
              <a:off x="431008" y="312639"/>
              <a:ext cx="11250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HK Grotesk"/>
                </a:rPr>
                <a:t>HER UN</a:t>
              </a:r>
            </a:p>
            <a:p>
              <a:pPr algn="ctr"/>
              <a:r>
                <a:rPr lang="en-GB" sz="3600" dirty="0" err="1">
                  <a:latin typeface="HK Grotesk"/>
                </a:rPr>
                <a:t>Gyda’r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dirty="0" err="1">
                  <a:latin typeface="HK Grotesk"/>
                </a:rPr>
                <a:t>blociau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dirty="0" err="1">
                  <a:latin typeface="HK Grotesk"/>
                </a:rPr>
                <a:t>glas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dirty="0" err="1">
                  <a:latin typeface="HK Grotesk"/>
                </a:rPr>
                <a:t>yn</a:t>
              </a:r>
              <a:r>
                <a:rPr lang="en-GB" sz="3600" dirty="0">
                  <a:latin typeface="HK Grotesk"/>
                </a:rPr>
                <a:t> y </a:t>
              </a:r>
              <a:r>
                <a:rPr lang="en-GB" sz="3600" dirty="0" err="1">
                  <a:latin typeface="HK Grotesk"/>
                </a:rPr>
                <a:t>ddewislen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dirty="0" err="1">
                  <a:latin typeface="HK Grotesk"/>
                </a:rPr>
                <a:t>Sylfaenol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b="1" u="sng" dirty="0" err="1">
                  <a:latin typeface="HK Grotesk"/>
                </a:rPr>
                <a:t>yn</a:t>
              </a:r>
              <a:r>
                <a:rPr lang="en-GB" sz="3600" b="1" u="sng" dirty="0">
                  <a:latin typeface="HK Grotesk"/>
                </a:rPr>
                <a:t> </a:t>
              </a:r>
              <a:r>
                <a:rPr lang="en-GB" sz="3600" b="1" u="sng" dirty="0" err="1">
                  <a:latin typeface="HK Grotesk"/>
                </a:rPr>
                <a:t>unig</a:t>
              </a:r>
              <a:endParaRPr lang="en-GB" sz="3600" dirty="0">
                <a:latin typeface="HK Grotesk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177D76C-15BE-4C0D-A9DB-258768E38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4953000"/>
              <a:ext cx="12192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451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6433906-54C4-49B5-B780-80FC47B83739}"/>
              </a:ext>
            </a:extLst>
          </p:cNvPr>
          <p:cNvGrpSpPr/>
          <p:nvPr/>
        </p:nvGrpSpPr>
        <p:grpSpPr>
          <a:xfrm>
            <a:off x="0" y="312639"/>
            <a:ext cx="12192000" cy="6545361"/>
            <a:chOff x="0" y="312639"/>
            <a:chExt cx="12192000" cy="654536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7C258A-B2A8-423D-8D1B-AEF0EF3DA2CC}"/>
                </a:ext>
              </a:extLst>
            </p:cNvPr>
            <p:cNvSpPr txBox="1"/>
            <p:nvPr/>
          </p:nvSpPr>
          <p:spPr>
            <a:xfrm>
              <a:off x="431006" y="1919759"/>
              <a:ext cx="3431865" cy="3108543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EFYDD: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Ar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ôl</a:t>
              </a:r>
              <a:r>
                <a:rPr lang="en-GB" sz="2800" dirty="0">
                  <a:latin typeface="HK Grotesk"/>
                </a:rPr>
                <a:t> y </a:t>
              </a:r>
              <a:r>
                <a:rPr lang="en-GB" sz="2800" dirty="0" err="1">
                  <a:latin typeface="HK Grotesk"/>
                </a:rPr>
                <a:t>ddelwedd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gychwynnol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gwneud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animeiddiad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bach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sy’n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chwarae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drosodd</a:t>
              </a:r>
              <a:r>
                <a:rPr lang="en-GB" sz="2800" dirty="0">
                  <a:latin typeface="HK Grotesk"/>
                </a:rPr>
                <a:t> a </a:t>
              </a:r>
              <a:r>
                <a:rPr lang="en-GB" sz="2800" dirty="0" err="1">
                  <a:latin typeface="HK Grotesk"/>
                </a:rPr>
                <a:t>throsodd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8E73FE-65F7-4183-96D1-42E732B801AC}"/>
                </a:ext>
              </a:extLst>
            </p:cNvPr>
            <p:cNvSpPr txBox="1"/>
            <p:nvPr/>
          </p:nvSpPr>
          <p:spPr>
            <a:xfrm>
              <a:off x="4293877" y="1951873"/>
              <a:ext cx="3431865" cy="2677656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ARIAN: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Ychwanegu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neges</a:t>
              </a:r>
              <a:r>
                <a:rPr lang="en-GB" sz="2800" dirty="0">
                  <a:latin typeface="HK Grotesk"/>
                </a:rPr>
                <a:t> ‘</a:t>
              </a:r>
              <a:r>
                <a:rPr lang="en-GB" sz="2800" dirty="0" err="1">
                  <a:latin typeface="HK Grotesk"/>
                </a:rPr>
                <a:t>Angen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Mewnbwn</a:t>
              </a:r>
              <a:r>
                <a:rPr lang="en-GB" sz="2800" dirty="0">
                  <a:latin typeface="HK Grotesk"/>
                </a:rPr>
                <a:t>’ o </a:t>
              </a:r>
              <a:r>
                <a:rPr lang="en-GB" sz="2800" dirty="0" err="1">
                  <a:latin typeface="HK Grotesk"/>
                </a:rPr>
                <a:t>fewn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dolen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yr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animeiddiad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07C492-EDFE-4BE1-9292-C1903E67405B}"/>
                </a:ext>
              </a:extLst>
            </p:cNvPr>
            <p:cNvSpPr txBox="1"/>
            <p:nvPr/>
          </p:nvSpPr>
          <p:spPr>
            <a:xfrm>
              <a:off x="8329129" y="1936720"/>
              <a:ext cx="3431865" cy="2677656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AUR: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Dylai’r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animeiddiad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ddangos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gwrthrych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yn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symud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ar</a:t>
              </a:r>
              <a:r>
                <a:rPr lang="en-GB" sz="2800" dirty="0">
                  <a:latin typeface="HK Grotesk"/>
                </a:rPr>
                <a:t> draws y </a:t>
              </a:r>
              <a:r>
                <a:rPr lang="en-GB" sz="2800" dirty="0" err="1">
                  <a:latin typeface="HK Grotesk"/>
                </a:rPr>
                <a:t>sgrin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BCC968-BA3B-402B-ADFB-DD658A7005B8}"/>
                </a:ext>
              </a:extLst>
            </p:cNvPr>
            <p:cNvSpPr txBox="1"/>
            <p:nvPr/>
          </p:nvSpPr>
          <p:spPr>
            <a:xfrm>
              <a:off x="431008" y="312639"/>
              <a:ext cx="11250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HK Grotesk"/>
                </a:rPr>
                <a:t>HER DAU</a:t>
              </a:r>
            </a:p>
            <a:p>
              <a:pPr algn="ctr"/>
              <a:r>
                <a:rPr lang="en-GB" sz="3600" dirty="0" err="1">
                  <a:latin typeface="HK Grotesk"/>
                </a:rPr>
                <a:t>Gyda’r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dirty="0" err="1">
                  <a:latin typeface="HK Grotesk"/>
                </a:rPr>
                <a:t>dewislenni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dirty="0" err="1">
                  <a:latin typeface="HK Grotesk"/>
                </a:rPr>
                <a:t>Sylfaenol</a:t>
              </a:r>
              <a:r>
                <a:rPr lang="en-GB" sz="3600" dirty="0">
                  <a:latin typeface="HK Grotesk"/>
                </a:rPr>
                <a:t> ac </a:t>
              </a:r>
              <a:r>
                <a:rPr lang="en-GB" sz="3600" dirty="0" err="1">
                  <a:latin typeface="HK Grotesk"/>
                </a:rPr>
                <a:t>Mewnbwn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b="1" u="sng" dirty="0" err="1">
                  <a:latin typeface="HK Grotesk"/>
                </a:rPr>
                <a:t>yn</a:t>
              </a:r>
              <a:r>
                <a:rPr lang="en-GB" sz="3600" b="1" u="sng" dirty="0">
                  <a:latin typeface="HK Grotesk"/>
                </a:rPr>
                <a:t> </a:t>
              </a:r>
              <a:r>
                <a:rPr lang="en-GB" sz="3600" b="1" u="sng" dirty="0" err="1">
                  <a:latin typeface="HK Grotesk"/>
                </a:rPr>
                <a:t>unig</a:t>
              </a:r>
              <a:endParaRPr lang="en-GB" sz="3600" dirty="0">
                <a:latin typeface="HK Grotesk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177D76C-15BE-4C0D-A9DB-258768E38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4953000"/>
              <a:ext cx="12192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330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6433906-54C4-49B5-B780-80FC47B83739}"/>
              </a:ext>
            </a:extLst>
          </p:cNvPr>
          <p:cNvGrpSpPr/>
          <p:nvPr/>
        </p:nvGrpSpPr>
        <p:grpSpPr>
          <a:xfrm>
            <a:off x="0" y="312639"/>
            <a:ext cx="12192000" cy="6545361"/>
            <a:chOff x="0" y="312639"/>
            <a:chExt cx="12192000" cy="654536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7C258A-B2A8-423D-8D1B-AEF0EF3DA2CC}"/>
                </a:ext>
              </a:extLst>
            </p:cNvPr>
            <p:cNvSpPr txBox="1"/>
            <p:nvPr/>
          </p:nvSpPr>
          <p:spPr>
            <a:xfrm>
              <a:off x="431007" y="2305615"/>
              <a:ext cx="3431865" cy="2246769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EFYDD: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Gwneud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i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ddelwedd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wahanol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ymddangos</a:t>
              </a:r>
              <a:r>
                <a:rPr lang="en-GB" sz="2800" dirty="0">
                  <a:latin typeface="HK Grotesk"/>
                </a:rPr>
                <a:t> pan </a:t>
              </a:r>
              <a:r>
                <a:rPr lang="en-GB" sz="2800" dirty="0" err="1">
                  <a:latin typeface="HK Grotesk"/>
                </a:rPr>
                <a:t>wasgir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botwm</a:t>
              </a:r>
              <a:r>
                <a:rPr lang="en-GB" sz="2800" dirty="0">
                  <a:latin typeface="HK Grotesk"/>
                </a:rPr>
                <a:t> A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8E73FE-65F7-4183-96D1-42E732B801AC}"/>
                </a:ext>
              </a:extLst>
            </p:cNvPr>
            <p:cNvSpPr txBox="1"/>
            <p:nvPr/>
          </p:nvSpPr>
          <p:spPr>
            <a:xfrm>
              <a:off x="4267772" y="1874727"/>
              <a:ext cx="3670280" cy="3108543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ARRIAN: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Gwahanol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ddelweddau</a:t>
              </a:r>
              <a:r>
                <a:rPr lang="en-GB" sz="2800" dirty="0">
                  <a:latin typeface="HK Grotesk"/>
                </a:rPr>
                <a:t> a </a:t>
              </a:r>
              <a:r>
                <a:rPr lang="en-GB" sz="2800" dirty="0" err="1">
                  <a:latin typeface="HK Grotesk"/>
                </a:rPr>
                <a:t>thestun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ar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gyfer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botwm</a:t>
              </a:r>
              <a:r>
                <a:rPr lang="en-GB" sz="2800" dirty="0">
                  <a:latin typeface="HK Grotesk"/>
                </a:rPr>
                <a:t> A, </a:t>
              </a:r>
              <a:r>
                <a:rPr lang="en-GB" sz="2800" dirty="0" err="1">
                  <a:latin typeface="HK Grotesk"/>
                </a:rPr>
                <a:t>botwm</a:t>
              </a:r>
              <a:r>
                <a:rPr lang="en-GB" sz="2800" dirty="0">
                  <a:latin typeface="HK Grotesk"/>
                </a:rPr>
                <a:t> B a phan </a:t>
              </a:r>
              <a:r>
                <a:rPr lang="en-GB" sz="2800" dirty="0" err="1">
                  <a:latin typeface="HK Grotesk"/>
                </a:rPr>
                <a:t>bwysir</a:t>
              </a:r>
              <a:r>
                <a:rPr lang="en-GB" sz="2800" dirty="0">
                  <a:latin typeface="HK Grotesk"/>
                </a:rPr>
                <a:t> y </a:t>
              </a:r>
              <a:r>
                <a:rPr lang="en-GB" sz="2800" dirty="0" err="1">
                  <a:latin typeface="HK Grotesk"/>
                </a:rPr>
                <a:t>ddau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gyda’i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gilydd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07C492-EDFE-4BE1-9292-C1903E67405B}"/>
                </a:ext>
              </a:extLst>
            </p:cNvPr>
            <p:cNvSpPr txBox="1"/>
            <p:nvPr/>
          </p:nvSpPr>
          <p:spPr>
            <a:xfrm>
              <a:off x="8329128" y="2090170"/>
              <a:ext cx="3431865" cy="2246769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AUR: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Ychwanegu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ymatebion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gweledol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i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wahanol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symudiadau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BCC968-BA3B-402B-ADFB-DD658A7005B8}"/>
                </a:ext>
              </a:extLst>
            </p:cNvPr>
            <p:cNvSpPr txBox="1"/>
            <p:nvPr/>
          </p:nvSpPr>
          <p:spPr>
            <a:xfrm>
              <a:off x="431008" y="312639"/>
              <a:ext cx="11250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HK Grotesk"/>
                </a:rPr>
                <a:t>HER TRI</a:t>
              </a:r>
            </a:p>
            <a:p>
              <a:pPr algn="ctr"/>
              <a:r>
                <a:rPr lang="en-GB" sz="3600" dirty="0">
                  <a:latin typeface="HK Grotesk"/>
                </a:rPr>
                <a:t>Gan </a:t>
              </a:r>
              <a:r>
                <a:rPr lang="en-GB" sz="3600" dirty="0" err="1">
                  <a:latin typeface="HK Grotesk"/>
                </a:rPr>
                <a:t>ddefnyddio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dirty="0" err="1">
                  <a:latin typeface="HK Grotesk"/>
                </a:rPr>
                <a:t>dewislenni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dirty="0" err="1">
                  <a:latin typeface="HK Grotesk"/>
                </a:rPr>
                <a:t>Sylfaenol</a:t>
              </a:r>
              <a:r>
                <a:rPr lang="en-GB" sz="3600" dirty="0">
                  <a:latin typeface="HK Grotesk"/>
                </a:rPr>
                <a:t> ac </a:t>
              </a:r>
              <a:r>
                <a:rPr lang="en-GB" sz="3600" dirty="0" err="1">
                  <a:latin typeface="HK Grotesk"/>
                </a:rPr>
                <a:t>Mewnbwn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b="1" u="sng" dirty="0" err="1">
                  <a:latin typeface="HK Grotesk"/>
                </a:rPr>
                <a:t>yn</a:t>
              </a:r>
              <a:r>
                <a:rPr lang="en-GB" sz="3600" b="1" u="sng" dirty="0">
                  <a:latin typeface="HK Grotesk"/>
                </a:rPr>
                <a:t> </a:t>
              </a:r>
              <a:r>
                <a:rPr lang="en-GB" sz="3600" b="1" u="sng" dirty="0" err="1">
                  <a:latin typeface="HK Grotesk"/>
                </a:rPr>
                <a:t>unig</a:t>
              </a:r>
              <a:endParaRPr lang="en-GB" sz="3600" b="1" u="sng" dirty="0">
                <a:latin typeface="HK Grotesk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177D76C-15BE-4C0D-A9DB-258768E38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4953000"/>
              <a:ext cx="12192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970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58BFC6E-4566-417D-8083-3BAF664135C6}"/>
              </a:ext>
            </a:extLst>
          </p:cNvPr>
          <p:cNvGrpSpPr/>
          <p:nvPr/>
        </p:nvGrpSpPr>
        <p:grpSpPr>
          <a:xfrm>
            <a:off x="0" y="312639"/>
            <a:ext cx="12192000" cy="6545361"/>
            <a:chOff x="0" y="312639"/>
            <a:chExt cx="12192000" cy="654536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7C258A-B2A8-423D-8D1B-AEF0EF3DA2CC}"/>
                </a:ext>
              </a:extLst>
            </p:cNvPr>
            <p:cNvSpPr txBox="1"/>
            <p:nvPr/>
          </p:nvSpPr>
          <p:spPr>
            <a:xfrm>
              <a:off x="431006" y="2305615"/>
              <a:ext cx="3431865" cy="2246769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EFYDD: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Ychwanegu</a:t>
              </a:r>
              <a:r>
                <a:rPr lang="en-GB" sz="2800" dirty="0">
                  <a:latin typeface="HK Grotesk"/>
                </a:rPr>
                <a:t> sain/</a:t>
              </a:r>
              <a:r>
                <a:rPr lang="en-GB" sz="2800" dirty="0" err="1">
                  <a:latin typeface="HK Grotesk"/>
                </a:rPr>
                <a:t>cerddoriaeth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i’r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ddelwedd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gychwynnol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8E73FE-65F7-4183-96D1-42E732B801AC}"/>
                </a:ext>
              </a:extLst>
            </p:cNvPr>
            <p:cNvSpPr txBox="1"/>
            <p:nvPr/>
          </p:nvSpPr>
          <p:spPr>
            <a:xfrm>
              <a:off x="4380067" y="2305615"/>
              <a:ext cx="3431865" cy="2677656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ARIAN: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Ychwanegu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gwahanol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effeithiau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sŵn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yn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dibynnu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ar</a:t>
              </a:r>
              <a:r>
                <a:rPr lang="en-GB" sz="2800" dirty="0">
                  <a:latin typeface="HK Grotesk"/>
                </a:rPr>
                <a:t> y </a:t>
              </a:r>
              <a:r>
                <a:rPr lang="en-GB" sz="2800" dirty="0" err="1">
                  <a:latin typeface="HK Grotesk"/>
                </a:rPr>
                <a:t>botymau</a:t>
              </a:r>
              <a:r>
                <a:rPr lang="en-GB" sz="2800" dirty="0">
                  <a:latin typeface="HK Grotesk"/>
                </a:rPr>
                <a:t> a </a:t>
              </a:r>
              <a:r>
                <a:rPr lang="en-GB" sz="2800" dirty="0" err="1">
                  <a:latin typeface="HK Grotesk"/>
                </a:rPr>
                <a:t>wasgir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07C492-EDFE-4BE1-9292-C1903E67405B}"/>
                </a:ext>
              </a:extLst>
            </p:cNvPr>
            <p:cNvSpPr txBox="1"/>
            <p:nvPr/>
          </p:nvSpPr>
          <p:spPr>
            <a:xfrm>
              <a:off x="8329128" y="2305615"/>
              <a:ext cx="3431865" cy="2246769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AUR: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Ychwanegu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effeithiau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sŵn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i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ymatebion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symudiad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BCC968-BA3B-402B-ADFB-DD658A7005B8}"/>
                </a:ext>
              </a:extLst>
            </p:cNvPr>
            <p:cNvSpPr txBox="1"/>
            <p:nvPr/>
          </p:nvSpPr>
          <p:spPr>
            <a:xfrm>
              <a:off x="431008" y="312639"/>
              <a:ext cx="11250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HK Grotesk"/>
                </a:rPr>
                <a:t>HER PEDWAR</a:t>
              </a:r>
            </a:p>
            <a:p>
              <a:pPr algn="ctr"/>
              <a:r>
                <a:rPr lang="en-GB" sz="3600" dirty="0" err="1">
                  <a:latin typeface="HK Grotesk"/>
                </a:rPr>
                <a:t>Ychwanegu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dirty="0" err="1">
                  <a:latin typeface="HK Grotesk"/>
                </a:rPr>
                <a:t>Cerddoriaeth</a:t>
              </a:r>
              <a:endParaRPr lang="en-GB" sz="3600" dirty="0">
                <a:latin typeface="HK Grotesk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177D76C-15BE-4C0D-A9DB-258768E38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4953000"/>
              <a:ext cx="12192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19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2096407-4955-4A05-841B-D67FE6540AEC}"/>
              </a:ext>
            </a:extLst>
          </p:cNvPr>
          <p:cNvGrpSpPr/>
          <p:nvPr/>
        </p:nvGrpSpPr>
        <p:grpSpPr>
          <a:xfrm>
            <a:off x="0" y="312639"/>
            <a:ext cx="12192000" cy="6545361"/>
            <a:chOff x="0" y="312639"/>
            <a:chExt cx="12192000" cy="654536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B7C258A-B2A8-423D-8D1B-AEF0EF3DA2CC}"/>
                </a:ext>
              </a:extLst>
            </p:cNvPr>
            <p:cNvSpPr txBox="1"/>
            <p:nvPr/>
          </p:nvSpPr>
          <p:spPr>
            <a:xfrm>
              <a:off x="431007" y="2090172"/>
              <a:ext cx="3431865" cy="2246769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EFYDD: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Gwneud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i’r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Micro:Bit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wneud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rhywbeth</a:t>
              </a:r>
              <a:r>
                <a:rPr lang="en-GB" sz="2800" dirty="0">
                  <a:latin typeface="HK Grotesk"/>
                </a:rPr>
                <a:t> pan </a:t>
              </a:r>
              <a:r>
                <a:rPr lang="en-GB" sz="2800" dirty="0" err="1">
                  <a:latin typeface="HK Grotesk"/>
                </a:rPr>
                <a:t>fo’n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clywed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sŵn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uchel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58E73FE-65F7-4183-96D1-42E732B801AC}"/>
                </a:ext>
              </a:extLst>
            </p:cNvPr>
            <p:cNvSpPr txBox="1"/>
            <p:nvPr/>
          </p:nvSpPr>
          <p:spPr>
            <a:xfrm>
              <a:off x="4380067" y="2090171"/>
              <a:ext cx="3431865" cy="2246769"/>
            </a:xfrm>
            <a:prstGeom prst="rect">
              <a:avLst/>
            </a:prstGeom>
            <a:solidFill>
              <a:schemeClr val="bg1">
                <a:lumMod val="65000"/>
                <a:alpha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ARIAN: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Ymateb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yn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wahanol</a:t>
              </a:r>
              <a:r>
                <a:rPr lang="en-GB" sz="2800" dirty="0">
                  <a:latin typeface="HK Grotesk"/>
                </a:rPr>
                <a:t> pan </a:t>
              </a:r>
              <a:r>
                <a:rPr lang="en-GB" sz="2800" dirty="0" err="1">
                  <a:latin typeface="HK Grotesk"/>
                </a:rPr>
                <a:t>fo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lefel</a:t>
              </a:r>
              <a:r>
                <a:rPr lang="en-GB" sz="2800" dirty="0">
                  <a:latin typeface="HK Grotesk"/>
                </a:rPr>
                <a:t> y </a:t>
              </a:r>
              <a:r>
                <a:rPr lang="en-GB" sz="2800" dirty="0" err="1">
                  <a:latin typeface="HK Grotesk"/>
                </a:rPr>
                <a:t>sŵn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yn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dawel</a:t>
              </a:r>
              <a:endParaRPr lang="en-GB" sz="2800" dirty="0">
                <a:latin typeface="HK Grotesk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107C492-EDFE-4BE1-9292-C1903E67405B}"/>
                </a:ext>
              </a:extLst>
            </p:cNvPr>
            <p:cNvSpPr txBox="1"/>
            <p:nvPr/>
          </p:nvSpPr>
          <p:spPr>
            <a:xfrm>
              <a:off x="8329128" y="2090172"/>
              <a:ext cx="3431865" cy="3108543"/>
            </a:xfrm>
            <a:prstGeom prst="rect">
              <a:avLst/>
            </a:prstGeom>
            <a:solidFill>
              <a:srgbClr val="FFC000">
                <a:alpha val="75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HK Grotesk"/>
                </a:rPr>
                <a:t>AUR:</a:t>
              </a:r>
            </a:p>
            <a:p>
              <a:endParaRPr lang="en-GB" sz="2800" dirty="0">
                <a:latin typeface="HK Grotesk"/>
              </a:endParaRPr>
            </a:p>
            <a:p>
              <a:r>
                <a:rPr lang="en-GB" sz="2800" dirty="0" err="1">
                  <a:latin typeface="HK Grotesk"/>
                </a:rPr>
                <a:t>Allwch</a:t>
              </a:r>
              <a:r>
                <a:rPr lang="en-GB" sz="2800" dirty="0">
                  <a:latin typeface="HK Grotesk"/>
                </a:rPr>
                <a:t> chi </a:t>
              </a:r>
              <a:r>
                <a:rPr lang="en-GB" sz="2800" dirty="0" err="1">
                  <a:latin typeface="HK Grotesk"/>
                </a:rPr>
                <a:t>newid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yr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animeiddiad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i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ddangos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gwerth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ar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gyfer</a:t>
              </a:r>
              <a:r>
                <a:rPr lang="en-GB" sz="2800" dirty="0">
                  <a:latin typeface="HK Grotesk"/>
                </a:rPr>
                <a:t> </a:t>
              </a:r>
              <a:r>
                <a:rPr lang="en-GB" sz="2800" dirty="0" err="1">
                  <a:latin typeface="HK Grotesk"/>
                </a:rPr>
                <a:t>lefel</a:t>
              </a:r>
              <a:r>
                <a:rPr lang="en-GB" sz="2800" dirty="0">
                  <a:latin typeface="HK Grotesk"/>
                </a:rPr>
                <a:t> y </a:t>
              </a:r>
              <a:r>
                <a:rPr lang="en-GB" sz="2800" dirty="0" err="1">
                  <a:latin typeface="HK Grotesk"/>
                </a:rPr>
                <a:t>sŵn</a:t>
              </a:r>
              <a:r>
                <a:rPr lang="en-GB" sz="2800" dirty="0">
                  <a:latin typeface="HK Grotesk"/>
                </a:rPr>
                <a:t> a </a:t>
              </a:r>
              <a:r>
                <a:rPr lang="en-GB" sz="2800" dirty="0" err="1">
                  <a:latin typeface="HK Grotesk"/>
                </a:rPr>
                <a:t>glywir</a:t>
              </a:r>
              <a:r>
                <a:rPr lang="en-GB" sz="2800" dirty="0">
                  <a:latin typeface="HK Grotesk"/>
                </a:rPr>
                <a:t>?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BCC968-BA3B-402B-ADFB-DD658A7005B8}"/>
                </a:ext>
              </a:extLst>
            </p:cNvPr>
            <p:cNvSpPr txBox="1"/>
            <p:nvPr/>
          </p:nvSpPr>
          <p:spPr>
            <a:xfrm>
              <a:off x="431008" y="312639"/>
              <a:ext cx="11250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>
                  <a:latin typeface="HK Grotesk"/>
                </a:rPr>
                <a:t>HER PUMP</a:t>
              </a:r>
            </a:p>
            <a:p>
              <a:pPr algn="ctr"/>
              <a:r>
                <a:rPr lang="en-GB" sz="3600" dirty="0" err="1">
                  <a:latin typeface="HK Grotesk"/>
                </a:rPr>
                <a:t>Ymateb</a:t>
              </a:r>
              <a:r>
                <a:rPr lang="en-GB" sz="3600" dirty="0">
                  <a:latin typeface="HK Grotesk"/>
                </a:rPr>
                <a:t> </a:t>
              </a:r>
              <a:r>
                <a:rPr lang="en-GB" sz="3600" dirty="0" err="1">
                  <a:latin typeface="HK Grotesk"/>
                </a:rPr>
                <a:t>i</a:t>
              </a:r>
              <a:r>
                <a:rPr lang="en-GB" sz="3600" dirty="0">
                  <a:latin typeface="HK Grotesk"/>
                </a:rPr>
                <a:t> Sain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177D76C-15BE-4C0D-A9DB-258768E38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0" y="4953000"/>
              <a:ext cx="12192000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933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15023</TotalTime>
  <Words>224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HK Grotesk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Silver Talon</dc:creator>
  <cp:lastModifiedBy>Tally Roberts [nar25] (Staff)</cp:lastModifiedBy>
  <cp:revision>20</cp:revision>
  <dcterms:created xsi:type="dcterms:W3CDTF">2021-04-30T10:41:39Z</dcterms:created>
  <dcterms:modified xsi:type="dcterms:W3CDTF">2022-11-21T14:16:34Z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2022-11-21T14:16:33Z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870ced04-1bec-4e2a-b0c9-76bd62e4dd9a</vt:lpwstr>
  </property>
  <property fmtid="{D5CDD505-2E9C-101B-9397-08002B2CF9AE}" pid="8" name="MSIP_Label_f2dfecbd-fc97-4e8a-a9cd-19ed496c406e_ContentBits">
    <vt:lpwstr>0</vt:lpwstr>
  </property>
</Properties>
</file>