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753"/>
    <a:srgbClr val="FFD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517849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Newidynnau</a:t>
                      </a:r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 a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Datganiadau</a:t>
                      </a:r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Os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47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y-GB" sz="4000" b="1" dirty="0">
              <a:latin typeface="HK Grotesk" panose="00000500000000000000" pitchFamily="50" charset="0"/>
            </a:endParaRPr>
          </a:p>
          <a:p>
            <a:endParaRPr lang="cy-GB" sz="4000" b="1" dirty="0">
              <a:latin typeface="HK Grotesk" panose="00000500000000000000" pitchFamily="50" charset="0"/>
            </a:endParaRPr>
          </a:p>
          <a:p>
            <a:r>
              <a:rPr lang="cy-GB" sz="2400" b="1" dirty="0">
                <a:latin typeface="HK Grotesk" panose="00000500000000000000" pitchFamily="50" charset="0"/>
              </a:rPr>
              <a:t>Yn eich rhaglen bydd arnoch chi angen:</a:t>
            </a:r>
          </a:p>
          <a:p>
            <a:endParaRPr lang="cy-GB" sz="24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Neges neu ddelwedd ar dechrau fel bod modd adnabod y rhaglen.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 err="1">
                <a:latin typeface="HK Grotesk" panose="00000500000000000000" pitchFamily="50" charset="0"/>
              </a:rPr>
              <a:t>Anmeiddiad</a:t>
            </a:r>
            <a:r>
              <a:rPr lang="cy-GB" sz="2400" dirty="0">
                <a:latin typeface="HK Grotesk" panose="00000500000000000000" pitchFamily="50" charset="0"/>
              </a:rPr>
              <a:t> o anifail anwes yn aros yn y dolen am beth.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Defnyddio un o’r mewnbynnau i fwydo’r anifail anwes.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Animeiddiad gwahanol ar gyfer bwyta.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Ymateb yn ddrwg i synau uchel.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Her EFYDD:</a:t>
            </a:r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7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y-GB" sz="4000" b="1" dirty="0">
              <a:latin typeface="HK Grotesk" panose="00000500000000000000" pitchFamily="50" charset="0"/>
            </a:endParaRPr>
          </a:p>
          <a:p>
            <a:endParaRPr lang="cy-GB" sz="4000" b="1" dirty="0">
              <a:latin typeface="HK Grotesk" panose="00000500000000000000" pitchFamily="50" charset="0"/>
            </a:endParaRPr>
          </a:p>
          <a:p>
            <a:r>
              <a:rPr lang="cy-GB" sz="2400" b="1" dirty="0">
                <a:latin typeface="HK Grotesk" panose="00000500000000000000" pitchFamily="50" charset="0"/>
              </a:rPr>
              <a:t>Yn eich rhaglen bydd angen i chi ychwanegu :</a:t>
            </a:r>
          </a:p>
          <a:p>
            <a:endParaRPr lang="cy-GB" sz="24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Dangos yr anifail anwes yn syrthio i gysgu pan fo’n tywyllu (≤ 70 yn yr achos yma)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Newidyn ar gyfer llawnder sy’n mynd un yn uwch bob tro mae’n bwyta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Un o’r mewnbynnau i ddangos y gwerth llawnder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Ymateb yn llawen i olau llachar iawn (&gt; 200 yn yr achos hwn)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Ymateb pan fo lefel y sain yn mynd yn rhy ddistaw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Her ARIAN: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7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y-GB" sz="4000" b="1" dirty="0">
              <a:latin typeface="HK Grotesk" panose="00000500000000000000" pitchFamily="50" charset="0"/>
            </a:endParaRPr>
          </a:p>
          <a:p>
            <a:endParaRPr lang="cy-GB" sz="4000" b="1" dirty="0">
              <a:latin typeface="HK Grotesk" panose="00000500000000000000" pitchFamily="50" charset="0"/>
            </a:endParaRPr>
          </a:p>
          <a:p>
            <a:r>
              <a:rPr lang="cy-GB" sz="2400" b="1" dirty="0">
                <a:latin typeface="HK Grotesk" panose="00000500000000000000" pitchFamily="50" charset="0"/>
              </a:rPr>
              <a:t>Yn eich rhaglen bydd angen i chi ychwanegu :</a:t>
            </a:r>
          </a:p>
          <a:p>
            <a:endParaRPr lang="cy-GB" sz="24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Ymateb gwahanol i synau uchel pan fo’n cysgu.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Gwerth uchaf o 5 ar gyfer newidyn llawnder.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Dangos mesurydd llawnder yn hytrach na’r gwerth.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Ymateb sy’n dangos bod yr anifail anwes yn gwrthod y bwyd pan fo’r llawnder yn 5.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y-GB" sz="2400" dirty="0">
                <a:latin typeface="HK Grotesk" panose="00000500000000000000" pitchFamily="50" charset="0"/>
              </a:rPr>
              <a:t>Mesurydd llawnder yn mynd i lawr dros amser.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Her AUR: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y-GB" sz="4000" b="1" dirty="0">
              <a:latin typeface="HK Grotesk" panose="00000500000000000000" pitchFamily="50" charset="0"/>
            </a:endParaRPr>
          </a:p>
          <a:p>
            <a:endParaRPr lang="cy-GB" sz="4000" b="1" dirty="0">
              <a:latin typeface="HK Grotesk" panose="00000500000000000000" pitchFamily="50" charset="0"/>
            </a:endParaRPr>
          </a:p>
          <a:p>
            <a:r>
              <a:rPr lang="cy-GB" sz="2400" b="1" dirty="0">
                <a:latin typeface="HK Grotesk" panose="00000500000000000000" pitchFamily="50" charset="0"/>
              </a:rPr>
              <a:t>Beth arall allwch chi ei ychwanegu i’r rhaglen hon? Nodir rhai syniadau isod:</a:t>
            </a:r>
          </a:p>
          <a:p>
            <a:endParaRPr lang="cy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y-GB" sz="2400" dirty="0">
                <a:latin typeface="HK Grotesk" panose="00000500000000000000" pitchFamily="50" charset="0"/>
              </a:rPr>
              <a:t>Ychwanegu mewnbynnau chwarae ac ymatebion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y-GB" sz="2400" dirty="0">
                <a:latin typeface="HK Grotesk" panose="00000500000000000000" pitchFamily="50" charset="0"/>
              </a:rPr>
              <a:t>Ychwanegu mesurydd hapusrwydd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y-GB" sz="2400" dirty="0">
                <a:latin typeface="HK Grotesk" panose="00000500000000000000" pitchFamily="50" charset="0"/>
              </a:rPr>
              <a:t>Anifail yn ymateb pan fo’n cael ei adael yn llwgu’n rhy hir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y-GB" sz="2400" dirty="0">
                <a:latin typeface="HK Grotesk" panose="00000500000000000000" pitchFamily="50" charset="0"/>
              </a:rPr>
              <a:t>Anifail yn ymateb pan fo’n anhapus yn rhy hir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y-GB" sz="2400" dirty="0">
                <a:latin typeface="HK Grotesk" panose="00000500000000000000" pitchFamily="50" charset="0"/>
              </a:rPr>
              <a:t>Gwneud i’r anifail dyfu wrth i chi edrych ar ei ôl</a:t>
            </a:r>
          </a:p>
          <a:p>
            <a:endParaRPr lang="cy-GB" sz="2400" b="1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Her </a:t>
            </a:r>
            <a:r>
              <a:rPr lang="en-GB" sz="4000" b="1" dirty="0" err="1">
                <a:solidFill>
                  <a:schemeClr val="bg1"/>
                </a:solidFill>
                <a:latin typeface="HK Grotesk"/>
              </a:rPr>
              <a:t>Estynedig</a:t>
            </a:r>
            <a:r>
              <a:rPr lang="en-GB" sz="4000" b="1" dirty="0">
                <a:solidFill>
                  <a:schemeClr val="bg1"/>
                </a:solidFill>
                <a:latin typeface="HK Grotesk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71192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Diolch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261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HK Grotesk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4</cp:revision>
  <cp:lastPrinted>2021-09-15T14:03:13Z</cp:lastPrinted>
  <dcterms:created xsi:type="dcterms:W3CDTF">2021-09-10T13:12:37Z</dcterms:created>
  <dcterms:modified xsi:type="dcterms:W3CDTF">2022-11-21T14:29:33Z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2022-11-21T14:29:32Z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6978b282-27c9-4130-ad85-2f6361bf813b</vt:lpwstr>
  </property>
  <property fmtid="{D5CDD505-2E9C-101B-9397-08002B2CF9AE}" pid="8" name="MSIP_Label_f2dfecbd-fc97-4e8a-a9cd-19ed496c406e_ContentBits">
    <vt:lpwstr>0</vt:lpwstr>
  </property>
</Properties>
</file>